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1" r:id="rId7"/>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4ED"/>
    <a:srgbClr val="0B2545"/>
    <a:srgbClr val="1340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model3d1.glb>
</file>

<file path=ppt/media/model3d2.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11208DD-2244-40FD-88D3-3B7D4F0C3DAF}"/>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109A9642-F572-4B2A-81D4-D3FA3BDBBD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A2503460-4924-4D02-BA1B-CF5400A4EAEA}"/>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15A45745-026D-4794-AD9E-C16D27FBDB6A}"/>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9FF5447C-4BF8-45FE-A472-83EC00119E49}"/>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1258598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9C1B5EA-CBFD-49D8-A68B-B0CF5C156A3E}"/>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524E6A82-F728-42CE-9971-12273DA23049}"/>
              </a:ext>
            </a:extLst>
          </p:cNvPr>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78C22C75-83C4-4C4F-B0A4-B041C81EF95C}"/>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71666305-F55E-4A7D-9C10-1F104F47B93E}"/>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50D342C3-B9BB-4BCF-9EEC-B6208649D3CE}"/>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2347695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F7C6C6CD-9DFB-49C8-960D-E9926DF1AA6E}"/>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3C1E1259-AA69-4905-B511-1DBAFD811A26}"/>
              </a:ext>
            </a:extLst>
          </p:cNvPr>
          <p:cNvSpPr>
            <a:spLocks noGrp="1"/>
          </p:cNvSpPr>
          <p:nvPr>
            <p:ph type="body" orient="vert" idx="1"/>
          </p:nvPr>
        </p:nvSpPr>
        <p:spPr>
          <a:xfrm>
            <a:off x="838200" y="365125"/>
            <a:ext cx="7734300" cy="5811838"/>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B83C0C51-BCD4-4D6B-83AA-55B9CA4D2C5C}"/>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CBFA01CB-48EC-469A-8FFB-DF628852C7F9}"/>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07598371-747C-4069-BAB3-52DBA5B32F0B}"/>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2427434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AA54831-FA2F-4744-BF3D-07EA703A19F0}"/>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B4C1AB11-7C99-4C58-A640-ECAD2A6D2AFB}"/>
              </a:ext>
            </a:extLst>
          </p:cNvPr>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64EE8ED0-1760-49A4-A661-B6E9FD93C594}"/>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186652B7-CBBF-463A-988E-EF234A5D0893}"/>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054D8065-6D4F-499B-9B30-FC2C497190F6}"/>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255414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41996FC-4342-4098-8CB0-773100AF3EF1}"/>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83077157-BDFA-43EC-878D-7C0F53ABD8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4" name="Symbol zastępczy daty 3">
            <a:extLst>
              <a:ext uri="{FF2B5EF4-FFF2-40B4-BE49-F238E27FC236}">
                <a16:creationId xmlns:a16="http://schemas.microsoft.com/office/drawing/2014/main" id="{7E315F3B-4D86-43C8-A839-92A2FA6D083F}"/>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5B53D365-2520-42B7-93BC-FA1800C281FF}"/>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8076C2AF-E86D-493B-831A-54FD7473BC21}"/>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1810187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EED804B-885C-4FB8-AA3C-E0D25FB98AAE}"/>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8ECF26A8-B5EF-49D1-8055-D1BDC93B945F}"/>
              </a:ext>
            </a:extLst>
          </p:cNvPr>
          <p:cNvSpPr>
            <a:spLocks noGrp="1"/>
          </p:cNvSpPr>
          <p:nvPr>
            <p:ph sz="half" idx="1"/>
          </p:nvPr>
        </p:nvSpPr>
        <p:spPr>
          <a:xfrm>
            <a:off x="838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a:extLst>
              <a:ext uri="{FF2B5EF4-FFF2-40B4-BE49-F238E27FC236}">
                <a16:creationId xmlns:a16="http://schemas.microsoft.com/office/drawing/2014/main" id="{662B6B07-6986-4271-B477-5CEA15C3A30F}"/>
              </a:ext>
            </a:extLst>
          </p:cNvPr>
          <p:cNvSpPr>
            <a:spLocks noGrp="1"/>
          </p:cNvSpPr>
          <p:nvPr>
            <p:ph sz="half" idx="2"/>
          </p:nvPr>
        </p:nvSpPr>
        <p:spPr>
          <a:xfrm>
            <a:off x="6172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a:extLst>
              <a:ext uri="{FF2B5EF4-FFF2-40B4-BE49-F238E27FC236}">
                <a16:creationId xmlns:a16="http://schemas.microsoft.com/office/drawing/2014/main" id="{42C10F79-D4C8-4353-9BC6-683E173E7D04}"/>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6" name="Symbol zastępczy stopki 5">
            <a:extLst>
              <a:ext uri="{FF2B5EF4-FFF2-40B4-BE49-F238E27FC236}">
                <a16:creationId xmlns:a16="http://schemas.microsoft.com/office/drawing/2014/main" id="{BCAA973D-5E65-486B-9E82-736E8EBD55B7}"/>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C02A4E4F-506E-447D-9B9B-4C837FA87D87}"/>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3156265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4E3EF24-3364-4757-A769-CBD079227F04}"/>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30571F3C-9815-4CD6-9572-044B54377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a:extLst>
              <a:ext uri="{FF2B5EF4-FFF2-40B4-BE49-F238E27FC236}">
                <a16:creationId xmlns:a16="http://schemas.microsoft.com/office/drawing/2014/main" id="{1862A2CD-EE8D-49FF-A33A-6D8ADCCF4A0F}"/>
              </a:ext>
            </a:extLst>
          </p:cNvPr>
          <p:cNvSpPr>
            <a:spLocks noGrp="1"/>
          </p:cNvSpPr>
          <p:nvPr>
            <p:ph sz="half" idx="2"/>
          </p:nvPr>
        </p:nvSpPr>
        <p:spPr>
          <a:xfrm>
            <a:off x="839788" y="2505075"/>
            <a:ext cx="5157787"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a:extLst>
              <a:ext uri="{FF2B5EF4-FFF2-40B4-BE49-F238E27FC236}">
                <a16:creationId xmlns:a16="http://schemas.microsoft.com/office/drawing/2014/main" id="{11E71695-B6FD-4122-A6B4-D60EB61726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a:extLst>
              <a:ext uri="{FF2B5EF4-FFF2-40B4-BE49-F238E27FC236}">
                <a16:creationId xmlns:a16="http://schemas.microsoft.com/office/drawing/2014/main" id="{EDAFA7EB-CEF5-475A-A262-DDC1770BF300}"/>
              </a:ext>
            </a:extLst>
          </p:cNvPr>
          <p:cNvSpPr>
            <a:spLocks noGrp="1"/>
          </p:cNvSpPr>
          <p:nvPr>
            <p:ph sz="quarter" idx="4"/>
          </p:nvPr>
        </p:nvSpPr>
        <p:spPr>
          <a:xfrm>
            <a:off x="6172200" y="2505075"/>
            <a:ext cx="5183188"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a:extLst>
              <a:ext uri="{FF2B5EF4-FFF2-40B4-BE49-F238E27FC236}">
                <a16:creationId xmlns:a16="http://schemas.microsoft.com/office/drawing/2014/main" id="{194E7806-C41F-4906-A599-EF31CC949568}"/>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8" name="Symbol zastępczy stopki 7">
            <a:extLst>
              <a:ext uri="{FF2B5EF4-FFF2-40B4-BE49-F238E27FC236}">
                <a16:creationId xmlns:a16="http://schemas.microsoft.com/office/drawing/2014/main" id="{1ED29F58-DDD0-43ED-8A74-CA83A4EB5C0F}"/>
              </a:ext>
            </a:extLst>
          </p:cNvPr>
          <p:cNvSpPr>
            <a:spLocks noGrp="1"/>
          </p:cNvSpPr>
          <p:nvPr>
            <p:ph type="ftr" sz="quarter" idx="11"/>
          </p:nvPr>
        </p:nvSpPr>
        <p:spPr/>
        <p:txBody>
          <a:bodyPr/>
          <a:lstStyle/>
          <a:p>
            <a:endParaRPr lang="pl-PL"/>
          </a:p>
        </p:txBody>
      </p:sp>
      <p:sp>
        <p:nvSpPr>
          <p:cNvPr id="9" name="Symbol zastępczy numeru slajdu 8">
            <a:extLst>
              <a:ext uri="{FF2B5EF4-FFF2-40B4-BE49-F238E27FC236}">
                <a16:creationId xmlns:a16="http://schemas.microsoft.com/office/drawing/2014/main" id="{50C4FC14-CBD6-4499-BD8C-9BBEACEC80D1}"/>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1241247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52664C7-87AC-4342-9B71-D70550EA3F68}"/>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49518A3E-B3D1-46F5-8146-5266188FB64A}"/>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4" name="Symbol zastępczy stopki 3">
            <a:extLst>
              <a:ext uri="{FF2B5EF4-FFF2-40B4-BE49-F238E27FC236}">
                <a16:creationId xmlns:a16="http://schemas.microsoft.com/office/drawing/2014/main" id="{D7107D1D-F3FF-41F1-80B1-CCD58EFDAE29}"/>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2639E414-6595-4D04-A1D2-9EA879B7D7FE}"/>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3341117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EC83E947-6395-40E0-8204-FB861EE9F6DD}"/>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3" name="Symbol zastępczy stopki 2">
            <a:extLst>
              <a:ext uri="{FF2B5EF4-FFF2-40B4-BE49-F238E27FC236}">
                <a16:creationId xmlns:a16="http://schemas.microsoft.com/office/drawing/2014/main" id="{27FABD51-C70A-4E51-AE99-6135B6C5DBEE}"/>
              </a:ext>
            </a:extLst>
          </p:cNvPr>
          <p:cNvSpPr>
            <a:spLocks noGrp="1"/>
          </p:cNvSpPr>
          <p:nvPr>
            <p:ph type="ftr" sz="quarter" idx="11"/>
          </p:nvPr>
        </p:nvSpPr>
        <p:spPr/>
        <p:txBody>
          <a:bodyPr/>
          <a:lstStyle/>
          <a:p>
            <a:endParaRPr lang="pl-PL"/>
          </a:p>
        </p:txBody>
      </p:sp>
      <p:sp>
        <p:nvSpPr>
          <p:cNvPr id="4" name="Symbol zastępczy numeru slajdu 3">
            <a:extLst>
              <a:ext uri="{FF2B5EF4-FFF2-40B4-BE49-F238E27FC236}">
                <a16:creationId xmlns:a16="http://schemas.microsoft.com/office/drawing/2014/main" id="{7B1294FD-A149-48A0-A0D6-21F5212FFA1D}"/>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2198486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FD12CE0-5F0C-4EDD-8D2C-29B9AE3CAB19}"/>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D69DEE1D-AD31-409D-A7F9-7F35BB5AB6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a:extLst>
              <a:ext uri="{FF2B5EF4-FFF2-40B4-BE49-F238E27FC236}">
                <a16:creationId xmlns:a16="http://schemas.microsoft.com/office/drawing/2014/main" id="{D189C9A8-9D03-4513-A3BF-C6B0F4639C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B981C106-9175-4106-AF1B-6A672069C3B2}"/>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6" name="Symbol zastępczy stopki 5">
            <a:extLst>
              <a:ext uri="{FF2B5EF4-FFF2-40B4-BE49-F238E27FC236}">
                <a16:creationId xmlns:a16="http://schemas.microsoft.com/office/drawing/2014/main" id="{CCCDDF10-AEE3-4636-B123-B512E6E79790}"/>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798CFF7B-C90D-4777-8825-907698FBFA21}"/>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2934107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DC05DB8-912A-424D-A5F3-183582ACA7D6}"/>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C0BFDEB4-4C8F-4CCF-B0EE-CB2D0AE226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1FB4FCED-B7C7-4221-A4DA-F03319F559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9DC372B1-1281-4910-9E83-B5AB5D16EF9D}"/>
              </a:ext>
            </a:extLst>
          </p:cNvPr>
          <p:cNvSpPr>
            <a:spLocks noGrp="1"/>
          </p:cNvSpPr>
          <p:nvPr>
            <p:ph type="dt" sz="half" idx="10"/>
          </p:nvPr>
        </p:nvSpPr>
        <p:spPr/>
        <p:txBody>
          <a:bodyPr/>
          <a:lstStyle/>
          <a:p>
            <a:fld id="{990D1DE2-FB1F-4475-AD77-3CE0931DD97F}" type="datetimeFigureOut">
              <a:rPr lang="pl-PL" smtClean="0"/>
              <a:t>07.05.2023</a:t>
            </a:fld>
            <a:endParaRPr lang="pl-PL"/>
          </a:p>
        </p:txBody>
      </p:sp>
      <p:sp>
        <p:nvSpPr>
          <p:cNvPr id="6" name="Symbol zastępczy stopki 5">
            <a:extLst>
              <a:ext uri="{FF2B5EF4-FFF2-40B4-BE49-F238E27FC236}">
                <a16:creationId xmlns:a16="http://schemas.microsoft.com/office/drawing/2014/main" id="{4BD33F01-878A-496D-95EF-E21AC9C56891}"/>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193C194C-0615-497C-A258-7F0F79D9D9F8}"/>
              </a:ext>
            </a:extLst>
          </p:cNvPr>
          <p:cNvSpPr>
            <a:spLocks noGrp="1"/>
          </p:cNvSpPr>
          <p:nvPr>
            <p:ph type="sldNum" sz="quarter" idx="12"/>
          </p:nvPr>
        </p:nvSpPr>
        <p:spPr/>
        <p:txBody>
          <a:bodyPr/>
          <a:lstStyle/>
          <a:p>
            <a:fld id="{CD3C2B6B-5DA2-4C65-9DF7-9A80449DA114}" type="slidenum">
              <a:rPr lang="pl-PL" smtClean="0"/>
              <a:t>‹#›</a:t>
            </a:fld>
            <a:endParaRPr lang="pl-PL"/>
          </a:p>
        </p:txBody>
      </p:sp>
    </p:spTree>
    <p:extLst>
      <p:ext uri="{BB962C8B-B14F-4D97-AF65-F5344CB8AC3E}">
        <p14:creationId xmlns:p14="http://schemas.microsoft.com/office/powerpoint/2010/main" val="986216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CFEF7183-E04D-4516-9CE2-5C0BC7D289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1E82BA71-CCFE-49A2-809F-0A774B7D71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92AABDF6-36B3-4419-B3FD-3F374CFDF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0D1DE2-FB1F-4475-AD77-3CE0931DD97F}" type="datetimeFigureOut">
              <a:rPr lang="pl-PL" smtClean="0"/>
              <a:t>07.05.2023</a:t>
            </a:fld>
            <a:endParaRPr lang="pl-PL"/>
          </a:p>
        </p:txBody>
      </p:sp>
      <p:sp>
        <p:nvSpPr>
          <p:cNvPr id="5" name="Symbol zastępczy stopki 4">
            <a:extLst>
              <a:ext uri="{FF2B5EF4-FFF2-40B4-BE49-F238E27FC236}">
                <a16:creationId xmlns:a16="http://schemas.microsoft.com/office/drawing/2014/main" id="{EB3ABF34-BA02-4820-B427-F3A2BCF119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a:extLst>
              <a:ext uri="{FF2B5EF4-FFF2-40B4-BE49-F238E27FC236}">
                <a16:creationId xmlns:a16="http://schemas.microsoft.com/office/drawing/2014/main" id="{EEBB9ECE-B02B-4057-9987-5FB8306DCA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3C2B6B-5DA2-4C65-9DF7-9A80449DA114}" type="slidenum">
              <a:rPr lang="pl-PL" smtClean="0"/>
              <a:t>‹#›</a:t>
            </a:fld>
            <a:endParaRPr lang="pl-PL"/>
          </a:p>
        </p:txBody>
      </p:sp>
    </p:spTree>
    <p:extLst>
      <p:ext uri="{BB962C8B-B14F-4D97-AF65-F5344CB8AC3E}">
        <p14:creationId xmlns:p14="http://schemas.microsoft.com/office/powerpoint/2010/main" val="2725756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jackson-pollock.org/landscape-with-steer.jsp"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pl.wikipedia.org/wiki/Abstrakcja_(programowanie)"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17/06/relationships/model3d" Target="../media/model3d2.glb"/><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4ED"/>
        </a:solidFill>
        <a:effectLst/>
      </p:bgPr>
    </p:bg>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0" y="242118"/>
            <a:ext cx="9739618" cy="1055361"/>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749242" y="354299"/>
            <a:ext cx="5553771"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ABSTRAKCJA</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sp>
        <p:nvSpPr>
          <p:cNvPr id="11" name="pole tekstowe 10">
            <a:extLst>
              <a:ext uri="{FF2B5EF4-FFF2-40B4-BE49-F238E27FC236}">
                <a16:creationId xmlns:a16="http://schemas.microsoft.com/office/drawing/2014/main" id="{123786BE-12C9-4319-883B-D41D0588DAC2}"/>
              </a:ext>
            </a:extLst>
          </p:cNvPr>
          <p:cNvSpPr txBox="1"/>
          <p:nvPr/>
        </p:nvSpPr>
        <p:spPr>
          <a:xfrm>
            <a:off x="1073791" y="6422027"/>
            <a:ext cx="9729913" cy="261610"/>
          </a:xfrm>
          <a:prstGeom prst="rect">
            <a:avLst/>
          </a:prstGeom>
          <a:noFill/>
        </p:spPr>
        <p:txBody>
          <a:bodyPr wrap="square" rtlCol="0">
            <a:spAutoFit/>
          </a:bodyPr>
          <a:lstStyle/>
          <a:p>
            <a:r>
              <a:rPr lang="en-US" sz="1100" dirty="0">
                <a:solidFill>
                  <a:srgbClr val="EEF4ED"/>
                </a:solidFill>
                <a:latin typeface="Cascadia Code PL SemiBold" panose="020B0609020000020004" pitchFamily="49" charset="0"/>
                <a:cs typeface="Cascadia Code PL SemiBold" panose="020B0609020000020004" pitchFamily="49" charset="0"/>
              </a:rPr>
              <a:t>Landscape with Steer, 1937 by Jackson Pollock </a:t>
            </a:r>
            <a:r>
              <a:rPr lang="pl-PL" sz="1100" dirty="0">
                <a:solidFill>
                  <a:srgbClr val="EEF4ED"/>
                </a:solidFill>
                <a:latin typeface="Cascadia Code PL SemiBold" panose="020B0609020000020004" pitchFamily="49" charset="0"/>
                <a:cs typeface="Cascadia Code PL SemiBold" panose="020B0609020000020004" pitchFamily="49" charset="0"/>
              </a:rPr>
              <a:t>Źródło: </a:t>
            </a:r>
            <a:r>
              <a:rPr lang="pl-PL" sz="1100" dirty="0">
                <a:solidFill>
                  <a:srgbClr val="EEF4ED"/>
                </a:solidFill>
                <a:latin typeface="Cascadia Code PL SemiBold" panose="020B0609020000020004" pitchFamily="49" charset="0"/>
                <a:cs typeface="Cascadia Code PL SemiBold" panose="020B0609020000020004" pitchFamily="49" charset="0"/>
                <a:hlinkClick r:id="rId3">
                  <a:extLst>
                    <a:ext uri="{A12FA001-AC4F-418D-AE19-62706E023703}">
                      <ahyp:hlinkClr xmlns:ahyp="http://schemas.microsoft.com/office/drawing/2018/hyperlinkcolor" val="tx"/>
                    </a:ext>
                  </a:extLst>
                </a:hlinkClick>
              </a:rPr>
              <a:t>https://www.jackson-pollock.org/landscape-with-steer.jsp</a:t>
            </a:r>
            <a:endParaRPr lang="pl-PL" sz="1100" dirty="0">
              <a:solidFill>
                <a:srgbClr val="EEF4ED"/>
              </a:solidFill>
              <a:latin typeface="Cascadia Code PL SemiBold" panose="020B0609020000020004" pitchFamily="49" charset="0"/>
              <a:cs typeface="Cascadia Code PL SemiBold" panose="020B0609020000020004" pitchFamily="49" charset="0"/>
            </a:endParaRPr>
          </a:p>
        </p:txBody>
      </p:sp>
      <p:pic>
        <p:nvPicPr>
          <p:cNvPr id="3" name="Obraz 2">
            <a:extLst>
              <a:ext uri="{FF2B5EF4-FFF2-40B4-BE49-F238E27FC236}">
                <a16:creationId xmlns:a16="http://schemas.microsoft.com/office/drawing/2014/main" id="{F1C43C48-4C89-4F11-A8DD-5B19192C8E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8011" y="1460069"/>
            <a:ext cx="6109648" cy="4625005"/>
          </a:xfrm>
          <a:prstGeom prst="rect">
            <a:avLst/>
          </a:prstGeom>
        </p:spPr>
      </p:pic>
      <p:sp>
        <p:nvSpPr>
          <p:cNvPr id="5" name="pole tekstowe 4">
            <a:extLst>
              <a:ext uri="{FF2B5EF4-FFF2-40B4-BE49-F238E27FC236}">
                <a16:creationId xmlns:a16="http://schemas.microsoft.com/office/drawing/2014/main" id="{1AB98DB6-A0FE-538D-71E3-8E899FA08CAC}"/>
              </a:ext>
            </a:extLst>
          </p:cNvPr>
          <p:cNvSpPr txBox="1"/>
          <p:nvPr/>
        </p:nvSpPr>
        <p:spPr>
          <a:xfrm>
            <a:off x="7792910" y="1631232"/>
            <a:ext cx="3893415" cy="1384995"/>
          </a:xfrm>
          <a:prstGeom prst="rect">
            <a:avLst/>
          </a:prstGeom>
          <a:noFill/>
        </p:spPr>
        <p:txBody>
          <a:bodyPr wrap="square" rtlCol="0">
            <a:spAutoFit/>
          </a:bodyPr>
          <a:lstStyle/>
          <a:p>
            <a:pPr algn="ctr"/>
            <a:r>
              <a:rPr lang="pl-PL" sz="2800" b="1" dirty="0">
                <a:solidFill>
                  <a:srgbClr val="0B2545"/>
                </a:solidFill>
                <a:latin typeface="Cascadia Code PL SemiBold" panose="020B0609020000020004" pitchFamily="49" charset="0"/>
                <a:cs typeface="Cascadia Code PL SemiBold" panose="020B0609020000020004" pitchFamily="49" charset="0"/>
              </a:rPr>
              <a:t>NIE </a:t>
            </a:r>
            <a:r>
              <a:rPr lang="pl-PL" sz="2800" dirty="0">
                <a:solidFill>
                  <a:srgbClr val="0B2545"/>
                </a:solidFill>
                <a:latin typeface="Cascadia Code PL SemiBold" panose="020B0609020000020004" pitchFamily="49" charset="0"/>
                <a:cs typeface="Cascadia Code PL SemiBold" panose="020B0609020000020004" pitchFamily="49" charset="0"/>
              </a:rPr>
              <a:t>MYLIĆ </a:t>
            </a:r>
          </a:p>
          <a:p>
            <a:pPr algn="ctr"/>
            <a:r>
              <a:rPr lang="pl-PL" sz="2800" dirty="0">
                <a:solidFill>
                  <a:srgbClr val="0B2545"/>
                </a:solidFill>
                <a:latin typeface="Cascadia Code PL SemiBold" panose="020B0609020000020004" pitchFamily="49" charset="0"/>
                <a:cs typeface="Cascadia Code PL SemiBold" panose="020B0609020000020004" pitchFamily="49" charset="0"/>
              </a:rPr>
              <a:t>Z </a:t>
            </a:r>
            <a:r>
              <a:rPr lang="pl-PL" sz="2800" b="1" dirty="0">
                <a:solidFill>
                  <a:srgbClr val="0B2545"/>
                </a:solidFill>
                <a:latin typeface="Cascadia Code PL SemiBold" panose="020B0609020000020004" pitchFamily="49" charset="0"/>
                <a:cs typeface="Cascadia Code PL SemiBold" panose="020B0609020000020004" pitchFamily="49" charset="0"/>
              </a:rPr>
              <a:t>ABSTRAKCJONIZMEM! </a:t>
            </a:r>
          </a:p>
        </p:txBody>
      </p:sp>
      <p:cxnSp>
        <p:nvCxnSpPr>
          <p:cNvPr id="9" name="Łącznik: łamany 8">
            <a:extLst>
              <a:ext uri="{FF2B5EF4-FFF2-40B4-BE49-F238E27FC236}">
                <a16:creationId xmlns:a16="http://schemas.microsoft.com/office/drawing/2014/main" id="{95B94DE9-C2DC-2DCE-6445-EF153EACFB6D}"/>
              </a:ext>
            </a:extLst>
          </p:cNvPr>
          <p:cNvCxnSpPr>
            <a:cxnSpLocks/>
          </p:cNvCxnSpPr>
          <p:nvPr/>
        </p:nvCxnSpPr>
        <p:spPr>
          <a:xfrm rot="10800000">
            <a:off x="7097661" y="2698779"/>
            <a:ext cx="4588665" cy="480039"/>
          </a:xfrm>
          <a:prstGeom prst="bentConnector3">
            <a:avLst>
              <a:gd name="adj1" fmla="val 84370"/>
            </a:avLst>
          </a:prstGeom>
          <a:ln w="76200">
            <a:solidFill>
              <a:srgbClr val="0B2545"/>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5270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4ED"/>
        </a:solidFill>
        <a:effectLst/>
      </p:bgPr>
    </p:bg>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0" y="242118"/>
            <a:ext cx="9739618" cy="1055361"/>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749242" y="354299"/>
            <a:ext cx="7203521"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ABSTRAKCJA - OOP</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sp>
        <p:nvSpPr>
          <p:cNvPr id="11" name="pole tekstowe 10">
            <a:extLst>
              <a:ext uri="{FF2B5EF4-FFF2-40B4-BE49-F238E27FC236}">
                <a16:creationId xmlns:a16="http://schemas.microsoft.com/office/drawing/2014/main" id="{123786BE-12C9-4319-883B-D41D0588DAC2}"/>
              </a:ext>
            </a:extLst>
          </p:cNvPr>
          <p:cNvSpPr txBox="1"/>
          <p:nvPr/>
        </p:nvSpPr>
        <p:spPr>
          <a:xfrm>
            <a:off x="593866" y="2265028"/>
            <a:ext cx="9599192" cy="2554545"/>
          </a:xfrm>
          <a:prstGeom prst="rect">
            <a:avLst/>
          </a:prstGeom>
          <a:noFill/>
        </p:spPr>
        <p:txBody>
          <a:bodyPr wrap="square" rtlCol="0">
            <a:spAutoFit/>
          </a:bodyPr>
          <a:lstStyle/>
          <a:p>
            <a:r>
              <a:rPr lang="pl-PL" sz="2000" dirty="0">
                <a:solidFill>
                  <a:srgbClr val="0B2545"/>
                </a:solidFill>
                <a:highlight>
                  <a:srgbClr val="FFFF00"/>
                </a:highlight>
                <a:latin typeface="Cascadia Code PL SemiBold" panose="020B0609020000020004" pitchFamily="49" charset="0"/>
                <a:cs typeface="Cascadia Code PL SemiBold" panose="020B0609020000020004" pitchFamily="49" charset="0"/>
              </a:rPr>
              <a:t>Abstrakcja</a:t>
            </a:r>
            <a:r>
              <a:rPr lang="pl-PL" sz="2000" dirty="0">
                <a:solidFill>
                  <a:srgbClr val="0B2545"/>
                </a:solidFill>
                <a:latin typeface="Cascadia Code PL SemiBold" panose="020B0609020000020004" pitchFamily="49" charset="0"/>
                <a:cs typeface="Cascadia Code PL SemiBold" panose="020B0609020000020004" pitchFamily="49" charset="0"/>
              </a:rPr>
              <a:t> – pewnego rodzaju uproszczenie rozpatrywanego problemu, polegające na ograniczeniu zakresu cech manipulowanych obiektów wyłącznie do cech kluczowych dla algorytmu, a jednocześnie niezależnych od implementacji. W tym sensie abstrakcja jest odmianą formalizmu matematycznego. Cel stosowania abstrakcji jest dwojaki: ułatwienie rozwiązania problemu i zwiększenie jego ogólności.</a:t>
            </a:r>
          </a:p>
          <a:p>
            <a:endParaRPr lang="pl-PL" sz="2000" dirty="0">
              <a:solidFill>
                <a:srgbClr val="0B2545"/>
              </a:solidFill>
              <a:latin typeface="Cascadia Code PL SemiBold" panose="020B0609020000020004" pitchFamily="49" charset="0"/>
              <a:cs typeface="Cascadia Code PL SemiBold" panose="020B0609020000020004" pitchFamily="49" charset="0"/>
            </a:endParaRPr>
          </a:p>
        </p:txBody>
      </p:sp>
      <p:sp>
        <p:nvSpPr>
          <p:cNvPr id="2" name="pole tekstowe 1">
            <a:extLst>
              <a:ext uri="{FF2B5EF4-FFF2-40B4-BE49-F238E27FC236}">
                <a16:creationId xmlns:a16="http://schemas.microsoft.com/office/drawing/2014/main" id="{3013621A-B097-BDBA-E889-4ED34D05E74E}"/>
              </a:ext>
            </a:extLst>
          </p:cNvPr>
          <p:cNvSpPr txBox="1"/>
          <p:nvPr/>
        </p:nvSpPr>
        <p:spPr>
          <a:xfrm>
            <a:off x="1073791" y="6422027"/>
            <a:ext cx="9729913" cy="261610"/>
          </a:xfrm>
          <a:prstGeom prst="rect">
            <a:avLst/>
          </a:prstGeom>
          <a:noFill/>
        </p:spPr>
        <p:txBody>
          <a:bodyPr wrap="square" rtlCol="0">
            <a:spAutoFit/>
          </a:bodyPr>
          <a:lstStyle/>
          <a:p>
            <a:r>
              <a:rPr lang="pl-PL" sz="1100" dirty="0">
                <a:solidFill>
                  <a:srgbClr val="EEF4ED"/>
                </a:solidFill>
                <a:latin typeface="Cascadia Code PL SemiBold" panose="020B0609020000020004" pitchFamily="49" charset="0"/>
                <a:cs typeface="Cascadia Code PL SemiBold" panose="020B0609020000020004" pitchFamily="49" charset="0"/>
              </a:rPr>
              <a:t>Źródło: </a:t>
            </a:r>
            <a:r>
              <a:rPr lang="pl-PL" sz="1100" dirty="0">
                <a:solidFill>
                  <a:srgbClr val="EEF4ED"/>
                </a:solidFill>
                <a:latin typeface="Cascadia Code PL SemiBold" panose="020B0609020000020004" pitchFamily="49" charset="0"/>
                <a:cs typeface="Cascadia Code PL SemiBold" panose="020B0609020000020004" pitchFamily="49" charset="0"/>
                <a:hlinkClick r:id="rId3">
                  <a:extLst>
                    <a:ext uri="{A12FA001-AC4F-418D-AE19-62706E023703}">
                      <ahyp:hlinkClr xmlns:ahyp="http://schemas.microsoft.com/office/drawing/2018/hyperlinkcolor" val="tx"/>
                    </a:ext>
                  </a:extLst>
                </a:hlinkClick>
              </a:rPr>
              <a:t>https://pl.wikipedia.org/wiki/Abstrakcja_(programowanie)</a:t>
            </a:r>
            <a:endParaRPr lang="pl-PL" sz="1100" dirty="0">
              <a:solidFill>
                <a:srgbClr val="EEF4ED"/>
              </a:solidFill>
              <a:latin typeface="Cascadia Code PL SemiBold" panose="020B0609020000020004" pitchFamily="49" charset="0"/>
              <a:cs typeface="Cascadia Code PL SemiBold" panose="020B0609020000020004" pitchFamily="49" charset="0"/>
            </a:endParaRPr>
          </a:p>
        </p:txBody>
      </p:sp>
    </p:spTree>
    <p:extLst>
      <p:ext uri="{BB962C8B-B14F-4D97-AF65-F5344CB8AC3E}">
        <p14:creationId xmlns:p14="http://schemas.microsoft.com/office/powerpoint/2010/main" val="713946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0" y="242118"/>
            <a:ext cx="10586906" cy="1108510"/>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204392" y="376586"/>
            <a:ext cx="11154302"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ABSTRAKCJA – PRZYKŁAD IDEOWY</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sp>
        <p:nvSpPr>
          <p:cNvPr id="11" name="pole tekstowe 10">
            <a:extLst>
              <a:ext uri="{FF2B5EF4-FFF2-40B4-BE49-F238E27FC236}">
                <a16:creationId xmlns:a16="http://schemas.microsoft.com/office/drawing/2014/main" id="{123786BE-12C9-4319-883B-D41D0588DAC2}"/>
              </a:ext>
            </a:extLst>
          </p:cNvPr>
          <p:cNvSpPr txBox="1"/>
          <p:nvPr/>
        </p:nvSpPr>
        <p:spPr>
          <a:xfrm>
            <a:off x="1660144" y="1824155"/>
            <a:ext cx="7400842" cy="461665"/>
          </a:xfrm>
          <a:prstGeom prst="rect">
            <a:avLst/>
          </a:prstGeom>
          <a:noFill/>
        </p:spPr>
        <p:txBody>
          <a:bodyPr wrap="square" rtlCol="0">
            <a:spAutoFit/>
          </a:bodyPr>
          <a:lstStyle/>
          <a:p>
            <a:pPr algn="ctr"/>
            <a:r>
              <a:rPr lang="pl-PL" sz="2400" b="1" dirty="0">
                <a:solidFill>
                  <a:srgbClr val="0B2545"/>
                </a:solidFill>
                <a:latin typeface="Cascadia Code PL SemiBold" panose="020B0609020000020004" pitchFamily="49" charset="0"/>
                <a:cs typeface="Cascadia Code PL SemiBold" panose="020B0609020000020004" pitchFamily="49" charset="0"/>
              </a:rPr>
              <a:t>Jak tu przyjechałeś?</a:t>
            </a:r>
          </a:p>
        </p:txBody>
      </p:sp>
      <mc:AlternateContent xmlns:mc="http://schemas.openxmlformats.org/markup-compatibility/2006">
        <mc:Choice xmlns:am3d="http://schemas.microsoft.com/office/drawing/2017/model3d" Requires="am3d">
          <p:graphicFrame>
            <p:nvGraphicFramePr>
              <p:cNvPr id="2" name="Model 3D 1" descr="Subway Train">
                <a:extLst>
                  <a:ext uri="{FF2B5EF4-FFF2-40B4-BE49-F238E27FC236}">
                    <a16:creationId xmlns:a16="http://schemas.microsoft.com/office/drawing/2014/main" id="{3EB4AED7-C300-1AD6-F419-93E837413299}"/>
                  </a:ext>
                </a:extLst>
              </p:cNvPr>
              <p:cNvGraphicFramePr>
                <a:graphicFrameLocks noChangeAspect="1"/>
              </p:cNvGraphicFramePr>
              <p:nvPr>
                <p:extLst>
                  <p:ext uri="{D42A27DB-BD31-4B8C-83A1-F6EECF244321}">
                    <p14:modId xmlns:p14="http://schemas.microsoft.com/office/powerpoint/2010/main" val="1513471732"/>
                  </p:ext>
                </p:extLst>
              </p:nvPr>
            </p:nvGraphicFramePr>
            <p:xfrm>
              <a:off x="3465686" y="2759347"/>
              <a:ext cx="4631711" cy="1607900"/>
            </p:xfrm>
            <a:graphic>
              <a:graphicData uri="http://schemas.microsoft.com/office/drawing/2017/model3d">
                <am3d:model3d r:embed="rId3">
                  <am3d:spPr>
                    <a:xfrm>
                      <a:off x="0" y="0"/>
                      <a:ext cx="4631711" cy="1607900"/>
                    </a:xfrm>
                    <a:prstGeom prst="rect">
                      <a:avLst/>
                    </a:prstGeom>
                  </am3d:spPr>
                  <am3d:camera>
                    <am3d:pos x="0" y="0" z="47767426"/>
                    <am3d:up dx="0" dy="36000000" dz="0"/>
                    <am3d:lookAt x="0" y="0" z="0"/>
                    <am3d:perspective fov="2700000"/>
                  </am3d:camera>
                  <am3d:trans>
                    <am3d:meterPerModelUnit n="56017" d="1000000"/>
                    <am3d:preTrans dx="0" dy="-2481211" dz="0"/>
                    <am3d:scale>
                      <am3d:sx n="1000000" d="1000000"/>
                      <am3d:sy n="1000000" d="1000000"/>
                      <am3d:sz n="1000000" d="1000000"/>
                    </am3d:scale>
                    <am3d:rot ax="209573" ay="-1591197" az="-93673"/>
                    <am3d:postTrans dx="0" dy="0" dz="0"/>
                  </am3d:trans>
                  <am3d:raster rName="Office3DRenderer" rVer="16.0.8326">
                    <am3d:blip r:embed="rId4"/>
                  </am3d:raster>
                  <am3d:objViewport viewportSz="643159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Model 3D 1" descr="Subway Train">
                <a:extLst>
                  <a:ext uri="{FF2B5EF4-FFF2-40B4-BE49-F238E27FC236}">
                    <a16:creationId xmlns:a16="http://schemas.microsoft.com/office/drawing/2014/main" id="{3EB4AED7-C300-1AD6-F419-93E837413299}"/>
                  </a:ext>
                </a:extLst>
              </p:cNvPr>
              <p:cNvPicPr>
                <a:picLocks noGrp="1" noRot="1" noChangeAspect="1" noMove="1" noResize="1" noEditPoints="1" noAdjustHandles="1" noChangeArrowheads="1" noChangeShapeType="1" noCrop="1"/>
              </p:cNvPicPr>
              <p:nvPr/>
            </p:nvPicPr>
            <p:blipFill>
              <a:blip r:embed="rId4"/>
              <a:stretch>
                <a:fillRect/>
              </a:stretch>
            </p:blipFill>
            <p:spPr>
              <a:xfrm>
                <a:off x="3465686" y="2759347"/>
                <a:ext cx="4631711" cy="160790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Model 3D 2" descr="Justice track car pink">
                <a:extLst>
                  <a:ext uri="{FF2B5EF4-FFF2-40B4-BE49-F238E27FC236}">
                    <a16:creationId xmlns:a16="http://schemas.microsoft.com/office/drawing/2014/main" id="{C6F6A0BD-C248-839F-DE77-4810F8D81EE1}"/>
                  </a:ext>
                </a:extLst>
              </p:cNvPr>
              <p:cNvGraphicFramePr>
                <a:graphicFrameLocks noChangeAspect="1"/>
              </p:cNvGraphicFramePr>
              <p:nvPr>
                <p:extLst>
                  <p:ext uri="{D42A27DB-BD31-4B8C-83A1-F6EECF244321}">
                    <p14:modId xmlns:p14="http://schemas.microsoft.com/office/powerpoint/2010/main" val="4210726081"/>
                  </p:ext>
                </p:extLst>
              </p:nvPr>
            </p:nvGraphicFramePr>
            <p:xfrm>
              <a:off x="3359381" y="2179338"/>
              <a:ext cx="4365886" cy="2767915"/>
            </p:xfrm>
            <a:graphic>
              <a:graphicData uri="http://schemas.microsoft.com/office/drawing/2017/model3d">
                <am3d:model3d r:embed="rId5">
                  <am3d:spPr>
                    <a:xfrm>
                      <a:off x="0" y="0"/>
                      <a:ext cx="4365886" cy="2767915"/>
                    </a:xfrm>
                    <a:prstGeom prst="rect">
                      <a:avLst/>
                    </a:prstGeom>
                  </am3d:spPr>
                  <am3d:camera>
                    <am3d:pos x="0" y="0" z="54254063"/>
                    <am3d:up dx="0" dy="36000000" dz="0"/>
                    <am3d:lookAt x="0" y="0" z="0"/>
                    <am3d:perspective fov="2700000"/>
                  </am3d:camera>
                  <am3d:trans>
                    <am3d:meterPerModelUnit n="29787418" d="1000000"/>
                    <am3d:preTrans dx="0" dy="-1399388" dz="-81845"/>
                    <am3d:scale>
                      <am3d:sx n="1000000" d="1000000"/>
                      <am3d:sy n="1000000" d="1000000"/>
                      <am3d:sz n="1000000" d="1000000"/>
                    </am3d:scale>
                    <am3d:rot ax="1767802" ay="-2706537" az="-1308734"/>
                    <am3d:postTrans dx="0" dy="0" dz="0"/>
                  </am3d:trans>
                  <am3d:raster rName="Office3DRenderer" rVer="16.0.8326">
                    <am3d:blip r:embed="rId6"/>
                  </am3d:raster>
                  <am3d:objViewport viewportSz="522194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Model 3D 2" descr="Justice track car pink">
                <a:extLst>
                  <a:ext uri="{FF2B5EF4-FFF2-40B4-BE49-F238E27FC236}">
                    <a16:creationId xmlns:a16="http://schemas.microsoft.com/office/drawing/2014/main" id="{C6F6A0BD-C248-839F-DE77-4810F8D81EE1}"/>
                  </a:ext>
                </a:extLst>
              </p:cNvPr>
              <p:cNvPicPr>
                <a:picLocks noGrp="1" noRot="1" noChangeAspect="1" noMove="1" noResize="1" noEditPoints="1" noAdjustHandles="1" noChangeArrowheads="1" noChangeShapeType="1" noCrop="1"/>
              </p:cNvPicPr>
              <p:nvPr/>
            </p:nvPicPr>
            <p:blipFill>
              <a:blip r:embed="rId6"/>
              <a:stretch>
                <a:fillRect/>
              </a:stretch>
            </p:blipFill>
            <p:spPr>
              <a:xfrm>
                <a:off x="3359381" y="2179338"/>
                <a:ext cx="4365886" cy="2767915"/>
              </a:xfrm>
              <a:prstGeom prst="rect">
                <a:avLst/>
              </a:prstGeom>
            </p:spPr>
          </p:pic>
        </mc:Fallback>
      </mc:AlternateContent>
      <p:sp>
        <p:nvSpPr>
          <p:cNvPr id="5" name="pole tekstowe 4">
            <a:extLst>
              <a:ext uri="{FF2B5EF4-FFF2-40B4-BE49-F238E27FC236}">
                <a16:creationId xmlns:a16="http://schemas.microsoft.com/office/drawing/2014/main" id="{87D215C9-F03F-1D74-59C4-01E76701C479}"/>
              </a:ext>
            </a:extLst>
          </p:cNvPr>
          <p:cNvSpPr txBox="1"/>
          <p:nvPr/>
        </p:nvSpPr>
        <p:spPr>
          <a:xfrm>
            <a:off x="1841903" y="3081343"/>
            <a:ext cx="7400842" cy="1200329"/>
          </a:xfrm>
          <a:prstGeom prst="rect">
            <a:avLst/>
          </a:prstGeom>
          <a:noFill/>
        </p:spPr>
        <p:txBody>
          <a:bodyPr wrap="square" rtlCol="0">
            <a:spAutoFit/>
          </a:bodyPr>
          <a:lstStyle/>
          <a:p>
            <a:pPr algn="ctr"/>
            <a:r>
              <a:rPr lang="pl-PL" sz="2400" b="1" dirty="0">
                <a:solidFill>
                  <a:srgbClr val="0B2545"/>
                </a:solidFill>
                <a:latin typeface="Cascadia Code PL SemiBold" panose="020B0609020000020004" pitchFamily="49" charset="0"/>
                <a:cs typeface="Cascadia Code PL SemiBold" panose="020B0609020000020004" pitchFamily="49" charset="0"/>
              </a:rPr>
              <a:t>Włoskim elektrycznym zespołem trakcyjnym o dużych prędkościach maksymalnych od 200 do 250km/h.</a:t>
            </a:r>
          </a:p>
        </p:txBody>
      </p:sp>
      <p:sp>
        <p:nvSpPr>
          <p:cNvPr id="6" name="pole tekstowe 5">
            <a:extLst>
              <a:ext uri="{FF2B5EF4-FFF2-40B4-BE49-F238E27FC236}">
                <a16:creationId xmlns:a16="http://schemas.microsoft.com/office/drawing/2014/main" id="{3D68C7C3-4516-7F8B-BD91-715CF37969F4}"/>
              </a:ext>
            </a:extLst>
          </p:cNvPr>
          <p:cNvSpPr txBox="1"/>
          <p:nvPr/>
        </p:nvSpPr>
        <p:spPr>
          <a:xfrm>
            <a:off x="1660144" y="2910179"/>
            <a:ext cx="7400842" cy="1569660"/>
          </a:xfrm>
          <a:prstGeom prst="rect">
            <a:avLst/>
          </a:prstGeom>
          <a:noFill/>
        </p:spPr>
        <p:txBody>
          <a:bodyPr wrap="square" rtlCol="0">
            <a:spAutoFit/>
          </a:bodyPr>
          <a:lstStyle/>
          <a:p>
            <a:pPr algn="ctr"/>
            <a:r>
              <a:rPr lang="pl-PL" sz="2400" b="1" dirty="0">
                <a:solidFill>
                  <a:srgbClr val="0B2545"/>
                </a:solidFill>
                <a:latin typeface="Cascadia Code PL SemiBold" panose="020B0609020000020004" pitchFamily="49" charset="0"/>
                <a:cs typeface="Cascadia Code PL SemiBold" panose="020B0609020000020004" pitchFamily="49" charset="0"/>
              </a:rPr>
              <a:t>Samochodem osobowy klasy miejskiej, 3-drzwiowy </a:t>
            </a:r>
            <a:r>
              <a:rPr lang="pl-PL" sz="2400" b="1" dirty="0" err="1">
                <a:solidFill>
                  <a:srgbClr val="0B2545"/>
                </a:solidFill>
                <a:latin typeface="Cascadia Code PL SemiBold" panose="020B0609020000020004" pitchFamily="49" charset="0"/>
                <a:cs typeface="Cascadia Code PL SemiBold" panose="020B0609020000020004" pitchFamily="49" charset="0"/>
              </a:rPr>
              <a:t>hatchback</a:t>
            </a:r>
            <a:r>
              <a:rPr lang="pl-PL" sz="2400" b="1" dirty="0">
                <a:solidFill>
                  <a:srgbClr val="0B2545"/>
                </a:solidFill>
                <a:latin typeface="Cascadia Code PL SemiBold" panose="020B0609020000020004" pitchFamily="49" charset="0"/>
                <a:cs typeface="Cascadia Code PL SemiBold" panose="020B0609020000020004" pitchFamily="49" charset="0"/>
              </a:rPr>
              <a:t>,  skrzynia 4-biegowa manualna, silnik 1.3l 66 KM, 300l pojemności bagażnika.</a:t>
            </a:r>
          </a:p>
        </p:txBody>
      </p:sp>
    </p:spTree>
    <p:extLst>
      <p:ext uri="{BB962C8B-B14F-4D97-AF65-F5344CB8AC3E}">
        <p14:creationId xmlns:p14="http://schemas.microsoft.com/office/powerpoint/2010/main" val="384853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80">
                                          <p:stCondLst>
                                            <p:cond delay="0"/>
                                          </p:stCondLst>
                                        </p:cTn>
                                        <p:tgtEl>
                                          <p:spTgt spid="11"/>
                                        </p:tgtEl>
                                      </p:cBhvr>
                                    </p:animEffect>
                                    <p:anim calcmode="lin" valueType="num">
                                      <p:cBhvr>
                                        <p:cTn id="8"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gtEl>
                                      </p:cBhvr>
                                      <p:to x="100000" y="60000"/>
                                    </p:animScale>
                                    <p:animScale>
                                      <p:cBhvr>
                                        <p:cTn id="14" dur="166" decel="50000">
                                          <p:stCondLst>
                                            <p:cond delay="676"/>
                                          </p:stCondLst>
                                        </p:cTn>
                                        <p:tgtEl>
                                          <p:spTgt spid="11"/>
                                        </p:tgtEl>
                                      </p:cBhvr>
                                      <p:to x="100000" y="100000"/>
                                    </p:animScale>
                                    <p:animScale>
                                      <p:cBhvr>
                                        <p:cTn id="15" dur="26">
                                          <p:stCondLst>
                                            <p:cond delay="1312"/>
                                          </p:stCondLst>
                                        </p:cTn>
                                        <p:tgtEl>
                                          <p:spTgt spid="11"/>
                                        </p:tgtEl>
                                      </p:cBhvr>
                                      <p:to x="100000" y="80000"/>
                                    </p:animScale>
                                    <p:animScale>
                                      <p:cBhvr>
                                        <p:cTn id="16" dur="166" decel="50000">
                                          <p:stCondLst>
                                            <p:cond delay="1338"/>
                                          </p:stCondLst>
                                        </p:cTn>
                                        <p:tgtEl>
                                          <p:spTgt spid="11"/>
                                        </p:tgtEl>
                                      </p:cBhvr>
                                      <p:to x="100000" y="100000"/>
                                    </p:animScale>
                                    <p:animScale>
                                      <p:cBhvr>
                                        <p:cTn id="17" dur="26">
                                          <p:stCondLst>
                                            <p:cond delay="1642"/>
                                          </p:stCondLst>
                                        </p:cTn>
                                        <p:tgtEl>
                                          <p:spTgt spid="11"/>
                                        </p:tgtEl>
                                      </p:cBhvr>
                                      <p:to x="100000" y="90000"/>
                                    </p:animScale>
                                    <p:animScale>
                                      <p:cBhvr>
                                        <p:cTn id="18" dur="166" decel="50000">
                                          <p:stCondLst>
                                            <p:cond delay="1668"/>
                                          </p:stCondLst>
                                        </p:cTn>
                                        <p:tgtEl>
                                          <p:spTgt spid="11"/>
                                        </p:tgtEl>
                                      </p:cBhvr>
                                      <p:to x="100000" y="100000"/>
                                    </p:animScale>
                                    <p:animScale>
                                      <p:cBhvr>
                                        <p:cTn id="19" dur="26">
                                          <p:stCondLst>
                                            <p:cond delay="1808"/>
                                          </p:stCondLst>
                                        </p:cTn>
                                        <p:tgtEl>
                                          <p:spTgt spid="11"/>
                                        </p:tgtEl>
                                      </p:cBhvr>
                                      <p:to x="100000" y="95000"/>
                                    </p:animScale>
                                    <p:animScale>
                                      <p:cBhvr>
                                        <p:cTn id="20" dur="166" decel="50000">
                                          <p:stCondLst>
                                            <p:cond delay="1834"/>
                                          </p:stCondLst>
                                        </p:cTn>
                                        <p:tgtEl>
                                          <p:spTgt spid="11"/>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0-#ppt_w/2"/>
                                          </p:val>
                                        </p:tav>
                                        <p:tav tm="100000">
                                          <p:val>
                                            <p:strVal val="#ppt_x"/>
                                          </p:val>
                                        </p:tav>
                                      </p:tavLst>
                                    </p:anim>
                                    <p:anim calcmode="lin" valueType="num">
                                      <p:cBhvr additive="base">
                                        <p:cTn id="26"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xit" presetSubtype="2" fill="hold" nodeType="clickEffect">
                                  <p:stCondLst>
                                    <p:cond delay="0"/>
                                  </p:stCondLst>
                                  <p:childTnLst>
                                    <p:anim calcmode="lin" valueType="num">
                                      <p:cBhvr additive="base">
                                        <p:cTn id="30" dur="500"/>
                                        <p:tgtEl>
                                          <p:spTgt spid="2"/>
                                        </p:tgtEl>
                                        <p:attrNameLst>
                                          <p:attrName>ppt_x</p:attrName>
                                        </p:attrNameLst>
                                      </p:cBhvr>
                                      <p:tavLst>
                                        <p:tav tm="0">
                                          <p:val>
                                            <p:strVal val="ppt_x"/>
                                          </p:val>
                                        </p:tav>
                                        <p:tav tm="100000">
                                          <p:val>
                                            <p:strVal val="1+ppt_w/2"/>
                                          </p:val>
                                        </p:tav>
                                      </p:tavLst>
                                    </p:anim>
                                    <p:anim calcmode="lin" valueType="num">
                                      <p:cBhvr additive="base">
                                        <p:cTn id="31" dur="500"/>
                                        <p:tgtEl>
                                          <p:spTgt spid="2"/>
                                        </p:tgtEl>
                                        <p:attrNameLst>
                                          <p:attrName>ppt_y</p:attrName>
                                        </p:attrNameLst>
                                      </p:cBhvr>
                                      <p:tavLst>
                                        <p:tav tm="0">
                                          <p:val>
                                            <p:strVal val="ppt_y"/>
                                          </p:val>
                                        </p:tav>
                                        <p:tav tm="100000">
                                          <p:val>
                                            <p:strVal val="ppt_y"/>
                                          </p:val>
                                        </p:tav>
                                      </p:tavLst>
                                    </p:anim>
                                    <p:set>
                                      <p:cBhvr>
                                        <p:cTn id="32" dur="1" fill="hold">
                                          <p:stCondLst>
                                            <p:cond delay="499"/>
                                          </p:stCondLst>
                                        </p:cTn>
                                        <p:tgtEl>
                                          <p:spTgt spid="2"/>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1"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additive="base">
                                        <p:cTn id="37" dur="500" fill="hold"/>
                                        <p:tgtEl>
                                          <p:spTgt spid="3"/>
                                        </p:tgtEl>
                                        <p:attrNameLst>
                                          <p:attrName>ppt_x</p:attrName>
                                        </p:attrNameLst>
                                      </p:cBhvr>
                                      <p:tavLst>
                                        <p:tav tm="0">
                                          <p:val>
                                            <p:strVal val="#ppt_x"/>
                                          </p:val>
                                        </p:tav>
                                        <p:tav tm="100000">
                                          <p:val>
                                            <p:strVal val="#ppt_x"/>
                                          </p:val>
                                        </p:tav>
                                      </p:tavLst>
                                    </p:anim>
                                    <p:anim calcmode="lin" valueType="num">
                                      <p:cBhvr additive="base">
                                        <p:cTn id="38"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xit" presetSubtype="4" fill="hold" nodeType="clickEffect">
                                  <p:stCondLst>
                                    <p:cond delay="0"/>
                                  </p:stCondLst>
                                  <p:childTnLst>
                                    <p:anim calcmode="lin" valueType="num">
                                      <p:cBhvr additive="base">
                                        <p:cTn id="42" dur="500"/>
                                        <p:tgtEl>
                                          <p:spTgt spid="3"/>
                                        </p:tgtEl>
                                        <p:attrNameLst>
                                          <p:attrName>ppt_x</p:attrName>
                                        </p:attrNameLst>
                                      </p:cBhvr>
                                      <p:tavLst>
                                        <p:tav tm="0">
                                          <p:val>
                                            <p:strVal val="ppt_x"/>
                                          </p:val>
                                        </p:tav>
                                        <p:tav tm="100000">
                                          <p:val>
                                            <p:strVal val="ppt_x"/>
                                          </p:val>
                                        </p:tav>
                                      </p:tavLst>
                                    </p:anim>
                                    <p:anim calcmode="lin" valueType="num">
                                      <p:cBhvr additive="base">
                                        <p:cTn id="43" dur="500"/>
                                        <p:tgtEl>
                                          <p:spTgt spid="3"/>
                                        </p:tgtEl>
                                        <p:attrNameLst>
                                          <p:attrName>ppt_y</p:attrName>
                                        </p:attrNameLst>
                                      </p:cBhvr>
                                      <p:tavLst>
                                        <p:tav tm="0">
                                          <p:val>
                                            <p:strVal val="ppt_y"/>
                                          </p:val>
                                        </p:tav>
                                        <p:tav tm="100000">
                                          <p:val>
                                            <p:strVal val="1+ppt_h/2"/>
                                          </p:val>
                                        </p:tav>
                                      </p:tavLst>
                                    </p:anim>
                                    <p:set>
                                      <p:cBhvr>
                                        <p:cTn id="44" dur="1" fill="hold">
                                          <p:stCondLst>
                                            <p:cond delay="499"/>
                                          </p:stCondLst>
                                        </p:cTn>
                                        <p:tgtEl>
                                          <p:spTgt spid="3"/>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2" presetClass="entr" presetSubtype="3"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500" fill="hold"/>
                                        <p:tgtEl>
                                          <p:spTgt spid="5"/>
                                        </p:tgtEl>
                                        <p:attrNameLst>
                                          <p:attrName>ppt_x</p:attrName>
                                        </p:attrNameLst>
                                      </p:cBhvr>
                                      <p:tavLst>
                                        <p:tav tm="0">
                                          <p:val>
                                            <p:strVal val="1+#ppt_w/2"/>
                                          </p:val>
                                        </p:tav>
                                        <p:tav tm="100000">
                                          <p:val>
                                            <p:strVal val="#ppt_x"/>
                                          </p:val>
                                        </p:tav>
                                      </p:tavLst>
                                    </p:anim>
                                    <p:anim calcmode="lin" valueType="num">
                                      <p:cBhvr additive="base">
                                        <p:cTn id="50"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xit" presetSubtype="12" fill="hold" grpId="1" nodeType="clickEffect">
                                  <p:stCondLst>
                                    <p:cond delay="0"/>
                                  </p:stCondLst>
                                  <p:childTnLst>
                                    <p:anim calcmode="lin" valueType="num">
                                      <p:cBhvr additive="base">
                                        <p:cTn id="54" dur="500"/>
                                        <p:tgtEl>
                                          <p:spTgt spid="5"/>
                                        </p:tgtEl>
                                        <p:attrNameLst>
                                          <p:attrName>ppt_x</p:attrName>
                                        </p:attrNameLst>
                                      </p:cBhvr>
                                      <p:tavLst>
                                        <p:tav tm="0">
                                          <p:val>
                                            <p:strVal val="ppt_x"/>
                                          </p:val>
                                        </p:tav>
                                        <p:tav tm="100000">
                                          <p:val>
                                            <p:strVal val="0-ppt_w/2"/>
                                          </p:val>
                                        </p:tav>
                                      </p:tavLst>
                                    </p:anim>
                                    <p:anim calcmode="lin" valueType="num">
                                      <p:cBhvr additive="base">
                                        <p:cTn id="55" dur="500"/>
                                        <p:tgtEl>
                                          <p:spTgt spid="5"/>
                                        </p:tgtEl>
                                        <p:attrNameLst>
                                          <p:attrName>ppt_y</p:attrName>
                                        </p:attrNameLst>
                                      </p:cBhvr>
                                      <p:tavLst>
                                        <p:tav tm="0">
                                          <p:val>
                                            <p:strVal val="ppt_y"/>
                                          </p:val>
                                        </p:tav>
                                        <p:tav tm="100000">
                                          <p:val>
                                            <p:strVal val="1+ppt_h/2"/>
                                          </p:val>
                                        </p:tav>
                                      </p:tavLst>
                                    </p:anim>
                                    <p:set>
                                      <p:cBhvr>
                                        <p:cTn id="56" dur="1" fill="hold">
                                          <p:stCondLst>
                                            <p:cond delay="499"/>
                                          </p:stCondLst>
                                        </p:cTn>
                                        <p:tgtEl>
                                          <p:spTgt spid="5"/>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2" presetClass="entr" presetSubtype="9" fill="hold" grpId="0" nodeType="clickEffect">
                                  <p:stCondLst>
                                    <p:cond delay="0"/>
                                  </p:stCondLst>
                                  <p:childTnLst>
                                    <p:set>
                                      <p:cBhvr>
                                        <p:cTn id="60" dur="1" fill="hold">
                                          <p:stCondLst>
                                            <p:cond delay="0"/>
                                          </p:stCondLst>
                                        </p:cTn>
                                        <p:tgtEl>
                                          <p:spTgt spid="6"/>
                                        </p:tgtEl>
                                        <p:attrNameLst>
                                          <p:attrName>style.visibility</p:attrName>
                                        </p:attrNameLst>
                                      </p:cBhvr>
                                      <p:to>
                                        <p:strVal val="visible"/>
                                      </p:to>
                                    </p:set>
                                    <p:anim calcmode="lin" valueType="num">
                                      <p:cBhvr additive="base">
                                        <p:cTn id="61" dur="500" fill="hold"/>
                                        <p:tgtEl>
                                          <p:spTgt spid="6"/>
                                        </p:tgtEl>
                                        <p:attrNameLst>
                                          <p:attrName>ppt_x</p:attrName>
                                        </p:attrNameLst>
                                      </p:cBhvr>
                                      <p:tavLst>
                                        <p:tav tm="0">
                                          <p:val>
                                            <p:strVal val="0-#ppt_w/2"/>
                                          </p:val>
                                        </p:tav>
                                        <p:tav tm="100000">
                                          <p:val>
                                            <p:strVal val="#ppt_x"/>
                                          </p:val>
                                        </p:tav>
                                      </p:tavLst>
                                    </p:anim>
                                    <p:anim calcmode="lin" valueType="num">
                                      <p:cBhvr additive="base">
                                        <p:cTn id="62"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xit" presetSubtype="6" fill="hold" grpId="1" nodeType="clickEffect">
                                  <p:stCondLst>
                                    <p:cond delay="0"/>
                                  </p:stCondLst>
                                  <p:childTnLst>
                                    <p:anim calcmode="lin" valueType="num">
                                      <p:cBhvr additive="base">
                                        <p:cTn id="66" dur="500"/>
                                        <p:tgtEl>
                                          <p:spTgt spid="6"/>
                                        </p:tgtEl>
                                        <p:attrNameLst>
                                          <p:attrName>ppt_x</p:attrName>
                                        </p:attrNameLst>
                                      </p:cBhvr>
                                      <p:tavLst>
                                        <p:tav tm="0">
                                          <p:val>
                                            <p:strVal val="ppt_x"/>
                                          </p:val>
                                        </p:tav>
                                        <p:tav tm="100000">
                                          <p:val>
                                            <p:strVal val="1+ppt_w/2"/>
                                          </p:val>
                                        </p:tav>
                                      </p:tavLst>
                                    </p:anim>
                                    <p:anim calcmode="lin" valueType="num">
                                      <p:cBhvr additive="base">
                                        <p:cTn id="67" dur="500"/>
                                        <p:tgtEl>
                                          <p:spTgt spid="6"/>
                                        </p:tgtEl>
                                        <p:attrNameLst>
                                          <p:attrName>ppt_y</p:attrName>
                                        </p:attrNameLst>
                                      </p:cBhvr>
                                      <p:tavLst>
                                        <p:tav tm="0">
                                          <p:val>
                                            <p:strVal val="ppt_y"/>
                                          </p:val>
                                        </p:tav>
                                        <p:tav tm="100000">
                                          <p:val>
                                            <p:strVal val="1+ppt_h/2"/>
                                          </p:val>
                                        </p:tav>
                                      </p:tavLst>
                                    </p:anim>
                                    <p:set>
                                      <p:cBhvr>
                                        <p:cTn id="68"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5" grpId="0"/>
      <p:bldP spid="5" grpId="1"/>
      <p:bldP spid="6" grpId="0"/>
      <p:bldP spid="6"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1" y="242119"/>
            <a:ext cx="10284903" cy="1053898"/>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282734" y="327711"/>
            <a:ext cx="10475228"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ABSTRAKCJA W PODSTAWACH OOP</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sp>
        <p:nvSpPr>
          <p:cNvPr id="11" name="pole tekstowe 10">
            <a:extLst>
              <a:ext uri="{FF2B5EF4-FFF2-40B4-BE49-F238E27FC236}">
                <a16:creationId xmlns:a16="http://schemas.microsoft.com/office/drawing/2014/main" id="{123786BE-12C9-4319-883B-D41D0588DAC2}"/>
              </a:ext>
            </a:extLst>
          </p:cNvPr>
          <p:cNvSpPr txBox="1"/>
          <p:nvPr/>
        </p:nvSpPr>
        <p:spPr>
          <a:xfrm>
            <a:off x="593866" y="1442989"/>
            <a:ext cx="9429225" cy="584775"/>
          </a:xfrm>
          <a:prstGeom prst="rect">
            <a:avLst/>
          </a:prstGeom>
          <a:noFill/>
        </p:spPr>
        <p:txBody>
          <a:bodyPr wrap="square" rtlCol="0">
            <a:spAutoFit/>
          </a:bodyPr>
          <a:lstStyle/>
          <a:p>
            <a:pPr algn="ctr"/>
            <a:r>
              <a:rPr lang="pl-PL" sz="3200" b="1" dirty="0">
                <a:solidFill>
                  <a:srgbClr val="0B2545"/>
                </a:solidFill>
                <a:latin typeface="Cascadia Code PL SemiBold" panose="020B0609020000020004" pitchFamily="49" charset="0"/>
                <a:cs typeface="Cascadia Code PL SemiBold" panose="020B0609020000020004" pitchFamily="49" charset="0"/>
              </a:rPr>
              <a:t>KLASA TO DEFINICJA OBIEKTU</a:t>
            </a:r>
          </a:p>
        </p:txBody>
      </p:sp>
      <p:sp>
        <p:nvSpPr>
          <p:cNvPr id="2" name="Owal 1">
            <a:extLst>
              <a:ext uri="{FF2B5EF4-FFF2-40B4-BE49-F238E27FC236}">
                <a16:creationId xmlns:a16="http://schemas.microsoft.com/office/drawing/2014/main" id="{3BE4F3F7-1445-133D-96E6-B0034A094F70}"/>
              </a:ext>
            </a:extLst>
          </p:cNvPr>
          <p:cNvSpPr/>
          <p:nvPr/>
        </p:nvSpPr>
        <p:spPr>
          <a:xfrm>
            <a:off x="5019322" y="4566161"/>
            <a:ext cx="1239140" cy="1213503"/>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3" name="Owal 2">
            <a:extLst>
              <a:ext uri="{FF2B5EF4-FFF2-40B4-BE49-F238E27FC236}">
                <a16:creationId xmlns:a16="http://schemas.microsoft.com/office/drawing/2014/main" id="{2B8A3D7F-8110-BE2C-F388-AF083ED1ABCD}"/>
              </a:ext>
            </a:extLst>
          </p:cNvPr>
          <p:cNvSpPr/>
          <p:nvPr/>
        </p:nvSpPr>
        <p:spPr>
          <a:xfrm>
            <a:off x="7638511" y="3709409"/>
            <a:ext cx="2218780" cy="233786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pl-PL"/>
          </a:p>
        </p:txBody>
      </p:sp>
      <p:sp>
        <p:nvSpPr>
          <p:cNvPr id="6" name="Prostokąt 5">
            <a:extLst>
              <a:ext uri="{FF2B5EF4-FFF2-40B4-BE49-F238E27FC236}">
                <a16:creationId xmlns:a16="http://schemas.microsoft.com/office/drawing/2014/main" id="{BFC4EA58-0573-6030-9906-B49F33B81F43}"/>
              </a:ext>
            </a:extLst>
          </p:cNvPr>
          <p:cNvSpPr/>
          <p:nvPr/>
        </p:nvSpPr>
        <p:spPr>
          <a:xfrm>
            <a:off x="688178" y="2941810"/>
            <a:ext cx="2914116" cy="2480008"/>
          </a:xfrm>
          <a:prstGeom prst="rect">
            <a:avLst/>
          </a:prstGeom>
          <a:noFill/>
          <a:ln w="28575">
            <a:solidFill>
              <a:srgbClr val="1340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 name="pole tekstowe 15">
            <a:extLst>
              <a:ext uri="{FF2B5EF4-FFF2-40B4-BE49-F238E27FC236}">
                <a16:creationId xmlns:a16="http://schemas.microsoft.com/office/drawing/2014/main" id="{AE85DC84-1F1D-0DF5-0E3A-E57F6F222BBB}"/>
              </a:ext>
            </a:extLst>
          </p:cNvPr>
          <p:cNvSpPr txBox="1"/>
          <p:nvPr/>
        </p:nvSpPr>
        <p:spPr>
          <a:xfrm>
            <a:off x="4405474" y="3834413"/>
            <a:ext cx="2580830" cy="584775"/>
          </a:xfrm>
          <a:prstGeom prst="rect">
            <a:avLst/>
          </a:prstGeom>
          <a:noFill/>
        </p:spPr>
        <p:txBody>
          <a:bodyPr wrap="square" rtlCol="0">
            <a:spAutoFit/>
          </a:bodyPr>
          <a:lstStyle/>
          <a:p>
            <a:pPr algn="ctr"/>
            <a:r>
              <a:rPr lang="pl-PL" sz="3200" b="1" dirty="0">
                <a:solidFill>
                  <a:srgbClr val="0B2545"/>
                </a:solidFill>
                <a:latin typeface="Cascadia Code PL SemiBold" panose="020B0609020000020004" pitchFamily="49" charset="0"/>
                <a:cs typeface="Cascadia Code PL SemiBold" panose="020B0609020000020004" pitchFamily="49" charset="0"/>
              </a:rPr>
              <a:t>KOŁO MAŁE </a:t>
            </a:r>
          </a:p>
        </p:txBody>
      </p:sp>
      <p:sp>
        <p:nvSpPr>
          <p:cNvPr id="17" name="pole tekstowe 16">
            <a:extLst>
              <a:ext uri="{FF2B5EF4-FFF2-40B4-BE49-F238E27FC236}">
                <a16:creationId xmlns:a16="http://schemas.microsoft.com/office/drawing/2014/main" id="{A46CE6AD-42BB-60FC-2E25-51191F61A9DF}"/>
              </a:ext>
            </a:extLst>
          </p:cNvPr>
          <p:cNvSpPr txBox="1"/>
          <p:nvPr/>
        </p:nvSpPr>
        <p:spPr>
          <a:xfrm>
            <a:off x="7416520" y="3066600"/>
            <a:ext cx="2662761" cy="584775"/>
          </a:xfrm>
          <a:prstGeom prst="rect">
            <a:avLst/>
          </a:prstGeom>
          <a:noFill/>
        </p:spPr>
        <p:txBody>
          <a:bodyPr wrap="square" rtlCol="0">
            <a:spAutoFit/>
          </a:bodyPr>
          <a:lstStyle/>
          <a:p>
            <a:pPr algn="ctr"/>
            <a:r>
              <a:rPr lang="pl-PL" sz="3200" b="1" dirty="0">
                <a:solidFill>
                  <a:srgbClr val="0B2545"/>
                </a:solidFill>
                <a:latin typeface="Cascadia Code PL SemiBold" panose="020B0609020000020004" pitchFamily="49" charset="0"/>
                <a:cs typeface="Cascadia Code PL SemiBold" panose="020B0609020000020004" pitchFamily="49" charset="0"/>
              </a:rPr>
              <a:t>KOŁO DUŻE</a:t>
            </a:r>
          </a:p>
        </p:txBody>
      </p:sp>
      <p:sp>
        <p:nvSpPr>
          <p:cNvPr id="18" name="pole tekstowe 17">
            <a:extLst>
              <a:ext uri="{FF2B5EF4-FFF2-40B4-BE49-F238E27FC236}">
                <a16:creationId xmlns:a16="http://schemas.microsoft.com/office/drawing/2014/main" id="{3428373D-71C5-45DA-71A0-22778BAF4DFC}"/>
              </a:ext>
            </a:extLst>
          </p:cNvPr>
          <p:cNvSpPr txBox="1"/>
          <p:nvPr/>
        </p:nvSpPr>
        <p:spPr>
          <a:xfrm>
            <a:off x="582778" y="3087320"/>
            <a:ext cx="3110668" cy="2062103"/>
          </a:xfrm>
          <a:prstGeom prst="rect">
            <a:avLst/>
          </a:prstGeom>
          <a:noFill/>
        </p:spPr>
        <p:txBody>
          <a:bodyPr wrap="square" rtlCol="0">
            <a:spAutoFit/>
          </a:bodyPr>
          <a:lstStyle/>
          <a:p>
            <a:pPr algn="ctr"/>
            <a:r>
              <a:rPr lang="pl-PL" sz="3200" b="1" dirty="0">
                <a:solidFill>
                  <a:srgbClr val="0B2545"/>
                </a:solidFill>
                <a:latin typeface="Cascadia Code PL SemiBold" panose="020B0609020000020004" pitchFamily="49" charset="0"/>
                <a:cs typeface="Cascadia Code PL SemiBold" panose="020B0609020000020004" pitchFamily="49" charset="0"/>
              </a:rPr>
              <a:t>KLASA KOŁO</a:t>
            </a:r>
          </a:p>
          <a:p>
            <a:pPr algn="ctr"/>
            <a:endParaRPr lang="pl-PL" sz="3200" b="1" dirty="0">
              <a:solidFill>
                <a:srgbClr val="0B2545"/>
              </a:solidFill>
              <a:latin typeface="Cascadia Code PL SemiBold" panose="020B0609020000020004" pitchFamily="49" charset="0"/>
              <a:cs typeface="Cascadia Code PL SemiBold" panose="020B0609020000020004" pitchFamily="49" charset="0"/>
            </a:endParaRPr>
          </a:p>
          <a:p>
            <a:pPr algn="ctr"/>
            <a:r>
              <a:rPr lang="pl-PL" sz="3200" b="1" dirty="0">
                <a:solidFill>
                  <a:srgbClr val="0B2545"/>
                </a:solidFill>
                <a:latin typeface="Cascadia Code PL SemiBold" panose="020B0609020000020004" pitchFamily="49" charset="0"/>
                <a:cs typeface="Cascadia Code PL SemiBold" panose="020B0609020000020004" pitchFamily="49" charset="0"/>
              </a:rPr>
              <a:t>Promień;</a:t>
            </a:r>
          </a:p>
          <a:p>
            <a:pPr algn="ctr"/>
            <a:r>
              <a:rPr lang="pl-PL" sz="3200" b="1" dirty="0">
                <a:solidFill>
                  <a:srgbClr val="0B2545"/>
                </a:solidFill>
                <a:latin typeface="Cascadia Code PL SemiBold" panose="020B0609020000020004" pitchFamily="49" charset="0"/>
                <a:cs typeface="Cascadia Code PL SemiBold" panose="020B0609020000020004" pitchFamily="49" charset="0"/>
              </a:rPr>
              <a:t>Kolor; </a:t>
            </a:r>
          </a:p>
        </p:txBody>
      </p:sp>
      <p:sp>
        <p:nvSpPr>
          <p:cNvPr id="5" name="Prostokąt 4">
            <a:extLst>
              <a:ext uri="{FF2B5EF4-FFF2-40B4-BE49-F238E27FC236}">
                <a16:creationId xmlns:a16="http://schemas.microsoft.com/office/drawing/2014/main" id="{5069E783-C172-4105-E47B-C847EA5BD8BB}"/>
              </a:ext>
            </a:extLst>
          </p:cNvPr>
          <p:cNvSpPr/>
          <p:nvPr/>
        </p:nvSpPr>
        <p:spPr>
          <a:xfrm>
            <a:off x="4051882" y="2123327"/>
            <a:ext cx="6551801" cy="4012155"/>
          </a:xfrm>
          <a:prstGeom prst="rect">
            <a:avLst/>
          </a:prstGeom>
          <a:noFill/>
          <a:ln>
            <a:solidFill>
              <a:srgbClr val="13407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14" name="pole tekstowe 13">
            <a:extLst>
              <a:ext uri="{FF2B5EF4-FFF2-40B4-BE49-F238E27FC236}">
                <a16:creationId xmlns:a16="http://schemas.microsoft.com/office/drawing/2014/main" id="{64FD891F-9D21-83F6-AE74-229C8C2847BD}"/>
              </a:ext>
            </a:extLst>
          </p:cNvPr>
          <p:cNvSpPr txBox="1"/>
          <p:nvPr/>
        </p:nvSpPr>
        <p:spPr>
          <a:xfrm>
            <a:off x="4451089" y="2124174"/>
            <a:ext cx="5930861" cy="830997"/>
          </a:xfrm>
          <a:prstGeom prst="rect">
            <a:avLst/>
          </a:prstGeom>
          <a:noFill/>
        </p:spPr>
        <p:txBody>
          <a:bodyPr wrap="square" rtlCol="0">
            <a:spAutoFit/>
          </a:bodyPr>
          <a:lstStyle/>
          <a:p>
            <a:pPr algn="ctr"/>
            <a:r>
              <a:rPr lang="pl-PL" sz="4800" dirty="0">
                <a:solidFill>
                  <a:srgbClr val="0B2545"/>
                </a:solidFill>
                <a:latin typeface="Cascadia Code PL SemiBold" panose="020B0609020000020004" pitchFamily="49" charset="0"/>
                <a:cs typeface="Cascadia Code PL SemiBold" panose="020B0609020000020004" pitchFamily="49" charset="0"/>
              </a:rPr>
              <a:t>OBIEKTY/INSTACJE</a:t>
            </a:r>
            <a:endParaRPr lang="pl-PL" sz="3200" dirty="0">
              <a:solidFill>
                <a:srgbClr val="0B2545"/>
              </a:solidFill>
              <a:latin typeface="Cascadia Code PL SemiBold" panose="020B0609020000020004" pitchFamily="49" charset="0"/>
              <a:cs typeface="Cascadia Code PL SemiBold" panose="020B0609020000020004" pitchFamily="49" charset="0"/>
            </a:endParaRPr>
          </a:p>
        </p:txBody>
      </p:sp>
    </p:spTree>
    <p:extLst>
      <p:ext uri="{BB962C8B-B14F-4D97-AF65-F5344CB8AC3E}">
        <p14:creationId xmlns:p14="http://schemas.microsoft.com/office/powerpoint/2010/main" val="3358507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1" y="242119"/>
            <a:ext cx="10284903" cy="1053898"/>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282734" y="327711"/>
            <a:ext cx="10475228"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ABSTRAKCJA W DZIEDZICZENIU</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pic>
        <p:nvPicPr>
          <p:cNvPr id="12" name="Obraz 11">
            <a:extLst>
              <a:ext uri="{FF2B5EF4-FFF2-40B4-BE49-F238E27FC236}">
                <a16:creationId xmlns:a16="http://schemas.microsoft.com/office/drawing/2014/main" id="{D5E3BF87-153C-8366-6A77-36D974CAEE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8740" y="1433326"/>
            <a:ext cx="4343400" cy="4629150"/>
          </a:xfrm>
          <a:prstGeom prst="rect">
            <a:avLst/>
          </a:prstGeom>
        </p:spPr>
      </p:pic>
      <p:sp>
        <p:nvSpPr>
          <p:cNvPr id="13" name="pole tekstowe 12">
            <a:extLst>
              <a:ext uri="{FF2B5EF4-FFF2-40B4-BE49-F238E27FC236}">
                <a16:creationId xmlns:a16="http://schemas.microsoft.com/office/drawing/2014/main" id="{DF4ED74F-A675-B92B-1DA1-CB711D9660D7}"/>
              </a:ext>
            </a:extLst>
          </p:cNvPr>
          <p:cNvSpPr txBox="1"/>
          <p:nvPr/>
        </p:nvSpPr>
        <p:spPr>
          <a:xfrm>
            <a:off x="1045827" y="2977609"/>
            <a:ext cx="9429225" cy="1569660"/>
          </a:xfrm>
          <a:prstGeom prst="rect">
            <a:avLst/>
          </a:prstGeom>
          <a:noFill/>
        </p:spPr>
        <p:txBody>
          <a:bodyPr wrap="square" rtlCol="0">
            <a:spAutoFit/>
          </a:bodyPr>
          <a:lstStyle/>
          <a:p>
            <a:pPr algn="ctr"/>
            <a:r>
              <a:rPr lang="pl-PL" sz="3200" b="1" dirty="0">
                <a:solidFill>
                  <a:srgbClr val="0B2545"/>
                </a:solidFill>
                <a:latin typeface="Cascadia Code PL SemiBold" panose="020B0609020000020004" pitchFamily="49" charset="0"/>
                <a:cs typeface="Cascadia Code PL SemiBold" panose="020B0609020000020004" pitchFamily="49" charset="0"/>
              </a:rPr>
              <a:t>KORZYSTAJAĆ Z OOP TWORZYMY GRĘ 2D I</a:t>
            </a:r>
          </a:p>
          <a:p>
            <a:pPr algn="ctr"/>
            <a:r>
              <a:rPr lang="pl-PL" sz="3200" b="1" dirty="0">
                <a:solidFill>
                  <a:srgbClr val="0B2545"/>
                </a:solidFill>
                <a:latin typeface="Cascadia Code PL SemiBold" panose="020B0609020000020004" pitchFamily="49" charset="0"/>
                <a:cs typeface="Cascadia Code PL SemiBold" panose="020B0609020000020004" pitchFamily="49" charset="0"/>
              </a:rPr>
              <a:t>CHCEMY PRZYGOTOWAĆ KLASY DO TWORZENIA</a:t>
            </a:r>
          </a:p>
          <a:p>
            <a:pPr algn="ctr"/>
            <a:r>
              <a:rPr lang="pl-PL" sz="3200" b="1" dirty="0">
                <a:solidFill>
                  <a:srgbClr val="0B2545"/>
                </a:solidFill>
                <a:latin typeface="Cascadia Code PL SemiBold" panose="020B0609020000020004" pitchFamily="49" charset="0"/>
                <a:cs typeface="Cascadia Code PL SemiBold" panose="020B0609020000020004" pitchFamily="49" charset="0"/>
              </a:rPr>
              <a:t>KSZTAŁTÓW GEOMETRYCZNYCH NA PLANSZY</a:t>
            </a:r>
          </a:p>
        </p:txBody>
      </p:sp>
    </p:spTree>
    <p:extLst>
      <p:ext uri="{BB962C8B-B14F-4D97-AF65-F5344CB8AC3E}">
        <p14:creationId xmlns:p14="http://schemas.microsoft.com/office/powerpoint/2010/main" val="1993314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xit" presetSubtype="10" fill="hold" grpId="1" nodeType="clickEffect">
                                  <p:stCondLst>
                                    <p:cond delay="0"/>
                                  </p:stCondLst>
                                  <p:childTnLst>
                                    <p:animEffect transition="out" filter="randombar(horizontal)">
                                      <p:cBhvr>
                                        <p:cTn id="17" dur="500"/>
                                        <p:tgtEl>
                                          <p:spTgt spid="13"/>
                                        </p:tgtEl>
                                      </p:cBhvr>
                                    </p:animEffect>
                                    <p:set>
                                      <p:cBhvr>
                                        <p:cTn id="18"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52B471B7-67B6-49CD-B1D3-23A7CB49C461}"/>
              </a:ext>
            </a:extLst>
          </p:cNvPr>
          <p:cNvSpPr/>
          <p:nvPr/>
        </p:nvSpPr>
        <p:spPr>
          <a:xfrm>
            <a:off x="-1" y="242119"/>
            <a:ext cx="10284903" cy="1053898"/>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7" name="pole tekstowe 6">
            <a:extLst>
              <a:ext uri="{FF2B5EF4-FFF2-40B4-BE49-F238E27FC236}">
                <a16:creationId xmlns:a16="http://schemas.microsoft.com/office/drawing/2014/main" id="{8142533F-24A6-4706-BF04-DCEEC2EA3874}"/>
              </a:ext>
            </a:extLst>
          </p:cNvPr>
          <p:cNvSpPr txBox="1"/>
          <p:nvPr/>
        </p:nvSpPr>
        <p:spPr>
          <a:xfrm>
            <a:off x="282734" y="327711"/>
            <a:ext cx="10475228" cy="830997"/>
          </a:xfrm>
          <a:prstGeom prst="rect">
            <a:avLst/>
          </a:prstGeom>
          <a:noFill/>
        </p:spPr>
        <p:txBody>
          <a:bodyPr wrap="square" rtlCol="0">
            <a:spAutoFit/>
          </a:bodyPr>
          <a:lstStyle/>
          <a:p>
            <a:r>
              <a:rPr lang="pl-PL" sz="4800" dirty="0">
                <a:solidFill>
                  <a:srgbClr val="EEF4ED"/>
                </a:solidFill>
                <a:latin typeface="Cascadia Code PL SemiBold" panose="020B0609020000020004" pitchFamily="49" charset="0"/>
                <a:cs typeface="Cascadia Code PL SemiBold" panose="020B0609020000020004" pitchFamily="49" charset="0"/>
              </a:rPr>
              <a:t>ISTOTNE POJĘCIA</a:t>
            </a:r>
          </a:p>
        </p:txBody>
      </p:sp>
      <p:sp>
        <p:nvSpPr>
          <p:cNvPr id="8" name="Prostokąt 7">
            <a:extLst>
              <a:ext uri="{FF2B5EF4-FFF2-40B4-BE49-F238E27FC236}">
                <a16:creationId xmlns:a16="http://schemas.microsoft.com/office/drawing/2014/main" id="{43B2D495-15D7-4F6B-B9CA-98C51757FECC}"/>
              </a:ext>
            </a:extLst>
          </p:cNvPr>
          <p:cNvSpPr/>
          <p:nvPr/>
        </p:nvSpPr>
        <p:spPr>
          <a:xfrm>
            <a:off x="-1" y="6247665"/>
            <a:ext cx="12125325" cy="610336"/>
          </a:xfrm>
          <a:prstGeom prst="rect">
            <a:avLst/>
          </a:prstGeom>
          <a:solidFill>
            <a:srgbClr val="1340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0" name="Obraz 9">
            <a:extLst>
              <a:ext uri="{FF2B5EF4-FFF2-40B4-BE49-F238E27FC236}">
                <a16:creationId xmlns:a16="http://schemas.microsoft.com/office/drawing/2014/main" id="{2DC13069-82D8-4657-924B-199DC564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 y="6296798"/>
            <a:ext cx="527190" cy="512069"/>
          </a:xfrm>
          <a:prstGeom prst="rect">
            <a:avLst/>
          </a:prstGeom>
        </p:spPr>
      </p:pic>
      <p:sp>
        <p:nvSpPr>
          <p:cNvPr id="13" name="pole tekstowe 12">
            <a:extLst>
              <a:ext uri="{FF2B5EF4-FFF2-40B4-BE49-F238E27FC236}">
                <a16:creationId xmlns:a16="http://schemas.microsoft.com/office/drawing/2014/main" id="{DF4ED74F-A675-B92B-1DA1-CB711D9660D7}"/>
              </a:ext>
            </a:extLst>
          </p:cNvPr>
          <p:cNvSpPr txBox="1"/>
          <p:nvPr/>
        </p:nvSpPr>
        <p:spPr>
          <a:xfrm>
            <a:off x="855677" y="1509683"/>
            <a:ext cx="9429225" cy="4524315"/>
          </a:xfrm>
          <a:prstGeom prst="rect">
            <a:avLst/>
          </a:prstGeom>
          <a:noFill/>
        </p:spPr>
        <p:txBody>
          <a:bodyPr wrap="square" rtlCol="0">
            <a:spAutoFit/>
          </a:bodyPr>
          <a:lstStyle/>
          <a:p>
            <a:r>
              <a:rPr lang="pl-PL" sz="1600" b="1" dirty="0">
                <a:solidFill>
                  <a:srgbClr val="0B2545"/>
                </a:solidFill>
                <a:highlight>
                  <a:srgbClr val="FFFF00"/>
                </a:highlight>
                <a:latin typeface="Cascadia Code PL SemiBold" panose="020B0609020000020004" pitchFamily="49" charset="0"/>
                <a:cs typeface="Cascadia Code PL SemiBold" panose="020B0609020000020004" pitchFamily="49" charset="0"/>
              </a:rPr>
              <a:t>Klasy abstrakcyjne</a:t>
            </a:r>
            <a:r>
              <a:rPr lang="pl-PL" sz="1600" b="1" dirty="0">
                <a:solidFill>
                  <a:srgbClr val="0B2545"/>
                </a:solidFill>
                <a:latin typeface="Cascadia Code PL SemiBold" panose="020B0609020000020004" pitchFamily="49" charset="0"/>
                <a:cs typeface="Cascadia Code PL SemiBold" panose="020B0609020000020004" pitchFamily="49" charset="0"/>
              </a:rPr>
              <a:t> to klasy, których instancji nie da się stworzyć. Są to klasy, które definiują określone zachowania i właściwości obiektu, jednak nie posiadają ich implementacji. Klasy takie narzucają te implementacje klasom pochodnym, dzięki czemu możemy zdefiniować zachowanie wspólne dla wielu różnych klas. Klasę możemy uznać za abstrakcyjną, jeżeli posiada co najmniej jedną metodę czysto wirtualną.</a:t>
            </a:r>
          </a:p>
          <a:p>
            <a:endParaRPr lang="pl-PL" sz="1600" b="1" dirty="0">
              <a:solidFill>
                <a:srgbClr val="0B2545"/>
              </a:solidFill>
              <a:latin typeface="Cascadia Code PL SemiBold" panose="020B0609020000020004" pitchFamily="49" charset="0"/>
              <a:cs typeface="Cascadia Code PL SemiBold" panose="020B0609020000020004" pitchFamily="49" charset="0"/>
            </a:endParaRPr>
          </a:p>
          <a:p>
            <a:r>
              <a:rPr lang="pl-PL" sz="1600" b="1" dirty="0">
                <a:solidFill>
                  <a:srgbClr val="0B2545"/>
                </a:solidFill>
                <a:highlight>
                  <a:srgbClr val="FFFF00"/>
                </a:highlight>
                <a:latin typeface="Cascadia Code PL SemiBold" panose="020B0609020000020004" pitchFamily="49" charset="0"/>
                <a:cs typeface="Cascadia Code PL SemiBold" panose="020B0609020000020004" pitchFamily="49" charset="0"/>
              </a:rPr>
              <a:t>Metody czysto wirtualne </a:t>
            </a:r>
            <a:r>
              <a:rPr lang="pl-PL" sz="1600" b="1" dirty="0">
                <a:solidFill>
                  <a:srgbClr val="0B2545"/>
                </a:solidFill>
                <a:latin typeface="Cascadia Code PL SemiBold" panose="020B0609020000020004" pitchFamily="49" charset="0"/>
                <a:cs typeface="Cascadia Code PL SemiBold" panose="020B0609020000020004" pitchFamily="49" charset="0"/>
              </a:rPr>
              <a:t>to metody, które posiadają jedynie nagłówek, bez implementacji. To właśnie dlatego nie da się stworzyć instancji klas abstrakcyjnych – są one niekompletne. Metody czysto wirtualne muszą być nadpisane w klasach pochodnych, w przeciwnym wypadku klasa pochodna również będzie klasą abstrakcyjną.</a:t>
            </a:r>
          </a:p>
          <a:p>
            <a:endParaRPr lang="pl-PL" sz="1600" b="1" dirty="0">
              <a:solidFill>
                <a:srgbClr val="0B2545"/>
              </a:solidFill>
              <a:latin typeface="Cascadia Code PL SemiBold" panose="020B0609020000020004" pitchFamily="49" charset="0"/>
              <a:cs typeface="Cascadia Code PL SemiBold" panose="020B0609020000020004" pitchFamily="49" charset="0"/>
            </a:endParaRPr>
          </a:p>
          <a:p>
            <a:r>
              <a:rPr lang="pl-PL" sz="1600" b="1" dirty="0">
                <a:solidFill>
                  <a:srgbClr val="0B2545"/>
                </a:solidFill>
                <a:highlight>
                  <a:srgbClr val="FFFF00"/>
                </a:highlight>
                <a:latin typeface="Cascadia Code PL SemiBold" panose="020B0609020000020004" pitchFamily="49" charset="0"/>
                <a:cs typeface="Cascadia Code PL SemiBold" panose="020B0609020000020004" pitchFamily="49" charset="0"/>
              </a:rPr>
              <a:t>Metoda wirtualna to metoda</a:t>
            </a:r>
            <a:r>
              <a:rPr lang="pl-PL" sz="1600" b="1" dirty="0">
                <a:solidFill>
                  <a:srgbClr val="0B2545"/>
                </a:solidFill>
                <a:latin typeface="Cascadia Code PL SemiBold" panose="020B0609020000020004" pitchFamily="49" charset="0"/>
                <a:cs typeface="Cascadia Code PL SemiBold" panose="020B0609020000020004" pitchFamily="49" charset="0"/>
              </a:rPr>
              <a:t>, której implementacja znajduje się w klasie bazowej. Jej nadpisanie jest możliwe, ale nie jest w tym przypadku wymagane. Wywołanie metody wirtualnej skutkuje wywołaniem ostatniego nadpisania tej metody. Jeżeli ta metoda nie została nadpisana w drzewie dziedziczenia, to zostanie wywołana implementacja z klasy bazowej.</a:t>
            </a:r>
          </a:p>
        </p:txBody>
      </p:sp>
      <p:sp>
        <p:nvSpPr>
          <p:cNvPr id="2" name="pole tekstowe 1">
            <a:extLst>
              <a:ext uri="{FF2B5EF4-FFF2-40B4-BE49-F238E27FC236}">
                <a16:creationId xmlns:a16="http://schemas.microsoft.com/office/drawing/2014/main" id="{DD0F1546-165F-3AE1-3428-D97D91745E2E}"/>
              </a:ext>
            </a:extLst>
          </p:cNvPr>
          <p:cNvSpPr txBox="1"/>
          <p:nvPr/>
        </p:nvSpPr>
        <p:spPr>
          <a:xfrm>
            <a:off x="1073791" y="6422027"/>
            <a:ext cx="9729913" cy="261610"/>
          </a:xfrm>
          <a:prstGeom prst="rect">
            <a:avLst/>
          </a:prstGeom>
          <a:noFill/>
        </p:spPr>
        <p:txBody>
          <a:bodyPr wrap="square" rtlCol="0">
            <a:spAutoFit/>
          </a:bodyPr>
          <a:lstStyle/>
          <a:p>
            <a:r>
              <a:rPr lang="pl-PL" sz="1100" dirty="0">
                <a:solidFill>
                  <a:srgbClr val="EEF4ED"/>
                </a:solidFill>
                <a:latin typeface="Cascadia Code PL SemiBold" panose="020B0609020000020004" pitchFamily="49" charset="0"/>
                <a:cs typeface="Cascadia Code PL SemiBold" panose="020B0609020000020004" pitchFamily="49" charset="0"/>
              </a:rPr>
              <a:t>Źródło: https://binarnie.pl/programowanie-obiektowe-abstrakcja/</a:t>
            </a:r>
          </a:p>
        </p:txBody>
      </p:sp>
      <p:sp>
        <p:nvSpPr>
          <p:cNvPr id="3" name="Prostokąt 2">
            <a:extLst>
              <a:ext uri="{FF2B5EF4-FFF2-40B4-BE49-F238E27FC236}">
                <a16:creationId xmlns:a16="http://schemas.microsoft.com/office/drawing/2014/main" id="{2C63EA5F-0E23-BBE9-678F-C274A70240EF}"/>
              </a:ext>
            </a:extLst>
          </p:cNvPr>
          <p:cNvSpPr/>
          <p:nvPr/>
        </p:nvSpPr>
        <p:spPr>
          <a:xfrm>
            <a:off x="1300294" y="1898262"/>
            <a:ext cx="8690994" cy="3730751"/>
          </a:xfrm>
          <a:prstGeom prst="rect">
            <a:avLst/>
          </a:prstGeom>
          <a:solidFill>
            <a:srgbClr val="13407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4000" b="1" dirty="0">
                <a:solidFill>
                  <a:srgbClr val="0B2545"/>
                </a:solidFill>
                <a:highlight>
                  <a:srgbClr val="FFFF00"/>
                </a:highlight>
              </a:rPr>
              <a:t>W </a:t>
            </a:r>
            <a:r>
              <a:rPr lang="pl-PL" sz="4000" b="1" dirty="0" err="1">
                <a:solidFill>
                  <a:srgbClr val="0B2545"/>
                </a:solidFill>
                <a:highlight>
                  <a:srgbClr val="FFFF00"/>
                </a:highlight>
              </a:rPr>
              <a:t>LabVIEW</a:t>
            </a:r>
            <a:r>
              <a:rPr lang="pl-PL" sz="4000" b="1" dirty="0">
                <a:solidFill>
                  <a:srgbClr val="0B2545"/>
                </a:solidFill>
                <a:highlight>
                  <a:srgbClr val="FFFF00"/>
                </a:highlight>
              </a:rPr>
              <a:t> nie jest do końca tak jak w tych definicjach, ale </a:t>
            </a:r>
          </a:p>
          <a:p>
            <a:pPr algn="ctr"/>
            <a:r>
              <a:rPr lang="pl-PL" sz="4000" b="1" dirty="0">
                <a:solidFill>
                  <a:srgbClr val="0B2545"/>
                </a:solidFill>
                <a:highlight>
                  <a:srgbClr val="FFFF00"/>
                </a:highlight>
              </a:rPr>
              <a:t>Teraz omówimy to na przykładzie ;)</a:t>
            </a:r>
          </a:p>
        </p:txBody>
      </p:sp>
    </p:spTree>
    <p:extLst>
      <p:ext uri="{BB962C8B-B14F-4D97-AF65-F5344CB8AC3E}">
        <p14:creationId xmlns:p14="http://schemas.microsoft.com/office/powerpoint/2010/main" val="98222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 grpId="0" animBg="1"/>
    </p:bldLst>
  </p:timing>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379</Words>
  <Application>Microsoft Office PowerPoint</Application>
  <PresentationFormat>Panoramiczny</PresentationFormat>
  <Paragraphs>33</Paragraphs>
  <Slides>6</Slides>
  <Notes>0</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6</vt:i4>
      </vt:variant>
    </vt:vector>
  </HeadingPairs>
  <TitlesOfParts>
    <vt:vector size="11" baseType="lpstr">
      <vt:lpstr>Arial</vt:lpstr>
      <vt:lpstr>Calibri</vt:lpstr>
      <vt:lpstr>Calibri Light</vt:lpstr>
      <vt:lpstr>Cascadia Code PL SemiBold</vt:lpstr>
      <vt:lpstr>Motyw pakietu Office</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Lesiak Paweł (STUD)</dc:creator>
  <cp:lastModifiedBy>Pawel Lesiak</cp:lastModifiedBy>
  <cp:revision>5</cp:revision>
  <dcterms:created xsi:type="dcterms:W3CDTF">2021-05-22T17:05:11Z</dcterms:created>
  <dcterms:modified xsi:type="dcterms:W3CDTF">2023-05-07T10:35:46Z</dcterms:modified>
</cp:coreProperties>
</file>

<file path=docProps/thumbnail.jpeg>
</file>